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60" r:id="rId2"/>
    <p:sldId id="256" r:id="rId3"/>
    <p:sldId id="297" r:id="rId4"/>
    <p:sldId id="313" r:id="rId5"/>
    <p:sldId id="304" r:id="rId6"/>
    <p:sldId id="317" r:id="rId7"/>
    <p:sldId id="305" r:id="rId8"/>
    <p:sldId id="315" r:id="rId9"/>
    <p:sldId id="310" r:id="rId10"/>
    <p:sldId id="294" r:id="rId11"/>
    <p:sldId id="318" r:id="rId12"/>
    <p:sldId id="259" r:id="rId13"/>
  </p:sldIdLst>
  <p:sldSz cx="12192000" cy="6858000"/>
  <p:notesSz cx="9945688" cy="6858000"/>
  <p:embeddedFontLst>
    <p:embeddedFont>
      <p:font typeface="나눔스퀘어라운드 Bold" panose="020B0600000101010101" charset="-127"/>
      <p:bold r:id="rId15"/>
    </p:embeddedFont>
    <p:embeddedFont>
      <p:font typeface="나눔스퀘어라운드OTF Bold" panose="020B0600000101010101" charset="-127"/>
      <p:bold r:id="rId16"/>
    </p:embeddedFont>
    <p:embeddedFont>
      <p:font typeface="나눔스퀘어라운드OTF ExtraBold" panose="020B0600000101010101" charset="-127"/>
      <p:bold r:id="rId17"/>
    </p:embeddedFont>
    <p:embeddedFont>
      <p:font typeface="나눔스퀘어라운드OTF Regular" panose="020B0600000101010101" charset="-127"/>
      <p:regular r:id="rId18"/>
    </p:embeddedFont>
    <p:embeddedFont>
      <p:font typeface="나눔스퀘어_ac" panose="020B0600000101010101" pitchFamily="50" charset="-127"/>
      <p:regular r:id="rId19"/>
    </p:embeddedFont>
    <p:embeddedFont>
      <p:font typeface="나눔스퀘어_ac Bold" panose="020B0600000101010101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304B"/>
    <a:srgbClr val="4472C4"/>
    <a:srgbClr val="FFFFFF"/>
    <a:srgbClr val="FFD569"/>
    <a:srgbClr val="A8A6A7"/>
    <a:srgbClr val="868686"/>
    <a:srgbClr val="F48F53"/>
    <a:srgbClr val="FF0000"/>
    <a:srgbClr val="B6AEA9"/>
    <a:srgbClr val="562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54" autoAdjust="0"/>
    <p:restoredTop sz="93064" autoAdjust="0"/>
  </p:normalViewPr>
  <p:slideViewPr>
    <p:cSldViewPr snapToGrid="0">
      <p:cViewPr varScale="1">
        <p:scale>
          <a:sx n="104" d="100"/>
          <a:sy n="104" d="100"/>
        </p:scale>
        <p:origin x="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33588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1B321-E665-4AD2-9CEE-B16AA86D5A74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57250"/>
            <a:ext cx="4116388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4569" y="3300412"/>
            <a:ext cx="795655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33588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0A6F6-B4E6-4D59-A095-03F87AF9C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605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https://ko.wikipedia.org/wiki/%EC%9E%90%EB%8F%99_%ED%8C%90%EB%A7%A4%EA%B8%B0 – </a:t>
            </a:r>
            <a:r>
              <a:rPr lang="ko-KR" altLang="en-US" dirty="0"/>
              <a:t>사진 출처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0A6F6-B4E6-4D59-A095-03F87AF9C2A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645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0A6F6-B4E6-4D59-A095-03F87AF9C2A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517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http://m.edupre.co.kr/plan/edu/?cate1=5&amp;cate2=&amp;theme1=&amp;theme2=&amp;age=&amp;sKeyword=&amp;page=328 –</a:t>
            </a:r>
            <a:r>
              <a:rPr lang="ko-KR" altLang="en-US" dirty="0"/>
              <a:t>물 마시는 아이</a:t>
            </a:r>
            <a:endParaRPr lang="en-US" altLang="ko-KR" dirty="0"/>
          </a:p>
          <a:p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='https://kor.pngtree.com/so/</a:t>
            </a:r>
            <a:r>
              <a:rPr lang="ko-KR" altLang="en-US" dirty="0"/>
              <a:t>연필</a:t>
            </a:r>
            <a:r>
              <a:rPr lang="en-US" altLang="ko-KR" dirty="0"/>
              <a:t>-</a:t>
            </a:r>
            <a:r>
              <a:rPr lang="ko-KR" altLang="en-US" dirty="0"/>
              <a:t>클립</a:t>
            </a:r>
            <a:r>
              <a:rPr lang="en-US" altLang="ko-KR" dirty="0"/>
              <a:t>-</a:t>
            </a:r>
            <a:r>
              <a:rPr lang="ko-KR" altLang="en-US" dirty="0"/>
              <a:t>아트</a:t>
            </a:r>
            <a:r>
              <a:rPr lang="en-US" altLang="ko-KR" dirty="0"/>
              <a:t>'&gt;</a:t>
            </a:r>
            <a:r>
              <a:rPr lang="ko-KR" altLang="en-US" dirty="0"/>
              <a:t>연필 클립 아트 </a:t>
            </a:r>
            <a:r>
              <a:rPr lang="en-US" altLang="ko-KR" dirty="0" err="1"/>
              <a:t>png</a:t>
            </a:r>
            <a:r>
              <a:rPr lang="ko-KR" altLang="en-US" dirty="0"/>
              <a:t>에서 </a:t>
            </a:r>
            <a:r>
              <a:rPr lang="en-US" altLang="ko-KR" dirty="0"/>
              <a:t>kor.pngtree.com&lt;/a&gt; - </a:t>
            </a:r>
            <a:r>
              <a:rPr lang="ko-KR" altLang="en-US" dirty="0"/>
              <a:t>연필 사진</a:t>
            </a:r>
            <a:endParaRPr lang="en-US" altLang="ko-KR" dirty="0"/>
          </a:p>
          <a:p>
            <a:r>
              <a:rPr lang="en-US" altLang="ko-KR" dirty="0"/>
              <a:t>https://m.blog.naver.com/kjwkkht1125/220873298658 - </a:t>
            </a:r>
            <a:r>
              <a:rPr lang="ko-KR" altLang="en-US" dirty="0"/>
              <a:t>손 씻는 사진</a:t>
            </a:r>
            <a:endParaRPr lang="en-US" altLang="ko-KR" dirty="0"/>
          </a:p>
          <a:p>
            <a:r>
              <a:rPr lang="en-US" altLang="ko-KR" dirty="0"/>
              <a:t>https://playentry.org/#!/ - </a:t>
            </a:r>
            <a:r>
              <a:rPr lang="ko-KR" altLang="en-US" dirty="0"/>
              <a:t>엔트리 사진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0A6F6-B4E6-4D59-A095-03F87AF9C2A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805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B1BCD-1556-4A86-B67C-536F639E1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5E9297-1F9E-458A-89E6-130D69B06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F099-153C-4BC1-ACA2-2E34F31C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D5BF2-3E1F-425B-9FD5-C38D518B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C3491-C779-4FC5-AB78-2F14D5604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36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2B889-34DE-42C0-9CBF-F77C2DBB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F957C5-9844-4C27-ABD2-47F88D701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E8D8E-6A0A-4032-B6A1-D8A4EB45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57FBE-C413-4C3E-8C34-F9224617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6F7B8-5654-4334-A9CC-129572FC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452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A828BC-4B24-46CB-94F3-28254D778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14109E-2A89-47C8-AE08-2B3A958BB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83ACE-685C-4A66-B0FE-A612BBDF9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27275-69C1-43E7-A1E3-79AE060F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C0BD95-2845-4405-B63C-68A5D983B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12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D5C89-2A2A-4636-94A9-6878607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301AF-5E39-4952-91BB-4F2F2042B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CCB09F-F20F-42CD-B3FE-B5ED03C8E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753834-14D7-4989-B896-EDBD13FAE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CF575-3AE1-49DD-8E0F-A2F73B48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30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14B3F-957D-4ADB-98C7-583F9658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727E0-30B1-467B-A5B6-59B88AAA6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AC8D0-AD93-4AE5-9182-CAE58666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9CE1B-29A7-45FA-B194-49FAA9AC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23077-7ED4-471F-AC5B-27C0843B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3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9EB43-7187-4C66-8319-FBA0DD3F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139D2-932F-44EC-B3EE-97B317249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8E3B92-CA82-4267-AD7C-780FB5152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161184-E381-4858-A575-08EFBB9D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69D1DB-7651-47F3-A527-52BEA0BB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BC1201-A25C-408D-B12B-D8AB1E0C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81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14FA8-7469-4F14-9E02-04835B44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48279C-D631-49F4-A366-70252BFDB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4149D8-BF9B-4D3B-A4AF-CDA8D0FCB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79F159-ECC5-4202-B0B7-4664EEF69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7C5B76-4E91-4C40-8AF5-C3A861735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45E987-93F8-4961-89EF-91B1BD58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70B50B-94AC-440C-A8FE-974BCA15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85F327-D906-4841-9416-7866F665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43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9E2D3-8895-436A-B21B-861F5F4D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A328BD-EDB3-42F6-BDA6-173BD6C6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A67157-9AC7-4B31-A207-D662A5AF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9F5268-6F82-4B0D-8C28-452CF44A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5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ADBDA1-A17B-4BA5-8EA4-B34F838D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03B43C-EE2D-4647-B30A-B8B19988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7E7C82-063B-430C-B896-F0BFC82E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76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440ED-979E-4CC3-9566-DD4B15FB5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F88B87-06BB-45FA-BDD3-E12C4AF98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850403-E66A-4907-A7D5-D12E6AFC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1F57E4-BA58-46AD-9DF8-A9DB49B9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415F2-872C-42E8-8ACA-107CC5EF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4FFFB-2732-40EA-BEFA-EB504164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20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A8ED8-E3C0-46B6-9ACF-A2A38BEF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239D20-DF7B-427C-A2C6-BA0A2C01F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6218EC-BE4D-4E91-A388-D24F7C72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CB229D-7FBE-4204-8DBC-4976D728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CC892-51C5-416B-8998-45299191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3D9A4C-7010-4777-9B94-69750A52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2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F16D59-C831-4D42-B3CE-0CC3B95F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51F67-384A-4430-B24D-7A21E9996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96F3BD-D150-41D6-8989-2CA292E7D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324EA-C3C9-41D5-B733-BD1AAC440DE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802B8-B1AD-46C1-B816-ED81CD4DA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9D92D-C718-4939-BAB0-85549A509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35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6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6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D2B533-1743-40EB-A831-25892B009385}"/>
              </a:ext>
            </a:extLst>
          </p:cNvPr>
          <p:cNvSpPr/>
          <p:nvPr/>
        </p:nvSpPr>
        <p:spPr>
          <a:xfrm flipV="1">
            <a:off x="-9053" y="374904"/>
            <a:ext cx="12192000" cy="6108192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A8ABF2E-0BC3-4E76-9DCD-0BC6F5B2C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7724" y="5152290"/>
            <a:ext cx="2876550" cy="14001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1A29DC6B-2409-47D1-B608-42DCD4637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662" y="0"/>
            <a:ext cx="828675" cy="1685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7D2F4-29FF-4591-A08B-F8A8B000C380}"/>
              </a:ext>
            </a:extLst>
          </p:cNvPr>
          <p:cNvSpPr txBox="1"/>
          <p:nvPr/>
        </p:nvSpPr>
        <p:spPr>
          <a:xfrm>
            <a:off x="180976" y="2362582"/>
            <a:ext cx="118300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8. </a:t>
            </a:r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순서도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D03C3-BE9B-48C0-9ADD-D6462C1A0806}"/>
              </a:ext>
            </a:extLst>
          </p:cNvPr>
          <p:cNvSpPr txBox="1"/>
          <p:nvPr/>
        </p:nvSpPr>
        <p:spPr>
          <a:xfrm>
            <a:off x="4309189" y="3448978"/>
            <a:ext cx="3734997" cy="2862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b="1" kern="100" dirty="0">
                <a:solidFill>
                  <a:srgbClr val="56304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순서도와 </a:t>
            </a:r>
            <a:r>
              <a:rPr lang="ko-KR" altLang="en-US" sz="1800" b="1" kern="100" dirty="0">
                <a:solidFill>
                  <a:srgbClr val="56304B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자연어 </a:t>
            </a:r>
            <a:r>
              <a:rPr lang="ko-KR" altLang="ko-KR" sz="1800" b="1" kern="100" dirty="0">
                <a:solidFill>
                  <a:srgbClr val="56304B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알고리즘이란 무엇일까</a:t>
            </a:r>
            <a:r>
              <a:rPr lang="en-US" altLang="ko-KR" sz="1800" b="1" kern="100" dirty="0">
                <a:solidFill>
                  <a:srgbClr val="56304B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? </a:t>
            </a:r>
            <a:endParaRPr lang="ko-KR" altLang="ko-KR" sz="1800" kern="100" dirty="0">
              <a:solidFill>
                <a:srgbClr val="56304B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838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390783" y="752341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4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E9630D-128B-4D4F-A574-DF4ED1BD85D3}"/>
              </a:ext>
            </a:extLst>
          </p:cNvPr>
          <p:cNvSpPr txBox="1"/>
          <p:nvPr/>
        </p:nvSpPr>
        <p:spPr>
          <a:xfrm>
            <a:off x="4003284" y="645034"/>
            <a:ext cx="482793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자연어 알고리즘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표현하기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DDC790A-2ACB-4195-9B28-FBBF41AD0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453" y="465940"/>
            <a:ext cx="18921430" cy="594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0E5CE3-60F6-4C71-AD10-63277ABC2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058" y="2410232"/>
            <a:ext cx="1972678" cy="2002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47B50B-D5AB-4E5B-AF55-1ACAFC172047}"/>
              </a:ext>
            </a:extLst>
          </p:cNvPr>
          <p:cNvSpPr txBox="1"/>
          <p:nvPr/>
        </p:nvSpPr>
        <p:spPr>
          <a:xfrm>
            <a:off x="5202771" y="1214233"/>
            <a:ext cx="17761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실생활 속의 알고리즘</a:t>
            </a:r>
            <a:endParaRPr lang="ko-KR" altLang="en-US" sz="16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23ADA8-A16C-48EC-939B-C127933A741B}"/>
              </a:ext>
            </a:extLst>
          </p:cNvPr>
          <p:cNvSpPr txBox="1"/>
          <p:nvPr/>
        </p:nvSpPr>
        <p:spPr>
          <a:xfrm>
            <a:off x="1368422" y="2070989"/>
            <a:ext cx="197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5630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학교 가는 </a:t>
            </a:r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과정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AAF29-AD27-4EF1-AAFA-DDC34D2F7F38}"/>
              </a:ext>
            </a:extLst>
          </p:cNvPr>
          <p:cNvSpPr txBox="1"/>
          <p:nvPr/>
        </p:nvSpPr>
        <p:spPr>
          <a:xfrm>
            <a:off x="5336919" y="2070989"/>
            <a:ext cx="197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물 마시는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4E211F-742A-4F3C-9AD7-F6EEC3C90D34}"/>
              </a:ext>
            </a:extLst>
          </p:cNvPr>
          <p:cNvSpPr txBox="1"/>
          <p:nvPr/>
        </p:nvSpPr>
        <p:spPr>
          <a:xfrm>
            <a:off x="9029970" y="2040900"/>
            <a:ext cx="228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연필 깎는 방법</a:t>
            </a:r>
          </a:p>
        </p:txBody>
      </p:sp>
      <p:pic>
        <p:nvPicPr>
          <p:cNvPr id="2050" name="Picture 2" descr="물 마시는 아이콘 이미지 검색결과">
            <a:extLst>
              <a:ext uri="{FF2B5EF4-FFF2-40B4-BE49-F238E27FC236}">
                <a16:creationId xmlns:a16="http://schemas.microsoft.com/office/drawing/2014/main" id="{0BBA3A28-9693-4939-A9B3-14A4925E9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047" y="2444875"/>
            <a:ext cx="1692104" cy="185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id="{52AC2BFD-830E-406F-9764-25466F80DFC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2E2E2"/>
              </a:clrFrom>
              <a:clrTo>
                <a:srgbClr val="E2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970" y="2409046"/>
            <a:ext cx="1852750" cy="185275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0005B54-DCC6-43E9-A7BA-56E218746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783" y="4859902"/>
            <a:ext cx="2132603" cy="156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BCE9FD-1791-4082-8888-9FF90CE75409}"/>
              </a:ext>
            </a:extLst>
          </p:cNvPr>
          <p:cNvSpPr txBox="1"/>
          <p:nvPr/>
        </p:nvSpPr>
        <p:spPr>
          <a:xfrm>
            <a:off x="3637004" y="4490570"/>
            <a:ext cx="197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손 씻는 방법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8BCA8E-655C-4D53-9B00-D71D446DB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8899" y="5350926"/>
            <a:ext cx="1514475" cy="4000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485085-0EDD-4337-B322-2908FD88C0F8}"/>
              </a:ext>
            </a:extLst>
          </p:cNvPr>
          <p:cNvSpPr txBox="1"/>
          <p:nvPr/>
        </p:nvSpPr>
        <p:spPr>
          <a:xfrm>
            <a:off x="6737405" y="4485062"/>
            <a:ext cx="256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엔트리 들어가는 방법</a:t>
            </a:r>
          </a:p>
        </p:txBody>
      </p:sp>
    </p:spTree>
    <p:extLst>
      <p:ext uri="{BB962C8B-B14F-4D97-AF65-F5344CB8AC3E}">
        <p14:creationId xmlns:p14="http://schemas.microsoft.com/office/powerpoint/2010/main" val="124979990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FC49D0-53CC-46D2-BDD4-7D6E1570EFBC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9CBDD4-E123-4296-868C-F5381F6E2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46E2A1-5987-404C-8303-AFE8371DD052}"/>
              </a:ext>
            </a:extLst>
          </p:cNvPr>
          <p:cNvSpPr txBox="1"/>
          <p:nvPr/>
        </p:nvSpPr>
        <p:spPr>
          <a:xfrm>
            <a:off x="1856706" y="2743795"/>
            <a:ext cx="883920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각자의 알고리즘을 </a:t>
            </a:r>
            <a:endParaRPr lang="en-US" altLang="ko-KR" sz="6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/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발표해봅시다</a:t>
            </a:r>
            <a:r>
              <a:rPr lang="en-US" altLang="ko-KR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  <a:endParaRPr lang="ko-KR" altLang="en-US" sz="6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D5AFEB21-85CE-4219-BF50-825ABD23C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6415" y="-8542"/>
            <a:ext cx="828675" cy="168592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7B42201-5B57-49F8-9ACA-3E8E61081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5950" y="0"/>
            <a:ext cx="428625" cy="8763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0F6044A5-35FD-4288-9889-4C0DE6CAF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9072" y="0"/>
            <a:ext cx="828675" cy="127635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DE25174-1884-45F4-B962-FAA96FC132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01298" y="0"/>
            <a:ext cx="304800" cy="123825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A294E42C-9503-4D81-AF99-F6B91BD70D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4431" y="-8542"/>
            <a:ext cx="428625" cy="1895475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1BD3374-7918-40B1-8A21-43569591FD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06721" y="0"/>
            <a:ext cx="8286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99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963BA2-E471-4B59-A3C4-85FAE927A700}"/>
              </a:ext>
            </a:extLst>
          </p:cNvPr>
          <p:cNvSpPr/>
          <p:nvPr/>
        </p:nvSpPr>
        <p:spPr>
          <a:xfrm>
            <a:off x="-1" y="0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0F4D5F-2EB4-44C5-B412-75725B0B8498}"/>
              </a:ext>
            </a:extLst>
          </p:cNvPr>
          <p:cNvSpPr/>
          <p:nvPr/>
        </p:nvSpPr>
        <p:spPr>
          <a:xfrm>
            <a:off x="-1" y="6483096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79608DA-9AD2-4C54-91CC-E4F2DE700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4628415"/>
            <a:ext cx="2962275" cy="192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3FD00-140C-49EA-AC40-0FBE81632C9D}"/>
              </a:ext>
            </a:extLst>
          </p:cNvPr>
          <p:cNvSpPr txBox="1"/>
          <p:nvPr/>
        </p:nvSpPr>
        <p:spPr>
          <a:xfrm>
            <a:off x="180977" y="2695504"/>
            <a:ext cx="118300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오늘은 여기까지</a:t>
            </a:r>
            <a:r>
              <a:rPr lang="en-US" altLang="ko-KR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!</a:t>
            </a:r>
            <a:endParaRPr lang="ko-KR" altLang="en-US" sz="6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572FD011-8D4E-499F-BA59-5538156AC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662" y="0"/>
            <a:ext cx="8286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043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8CAF674A-2E2E-4209-933A-AE6C079B328B}"/>
              </a:ext>
            </a:extLst>
          </p:cNvPr>
          <p:cNvSpPr/>
          <p:nvPr/>
        </p:nvSpPr>
        <p:spPr>
          <a:xfrm>
            <a:off x="-1" y="6483096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E1C11E-CBC2-48DD-905E-AC7DB19EDDD5}"/>
              </a:ext>
            </a:extLst>
          </p:cNvPr>
          <p:cNvSpPr/>
          <p:nvPr/>
        </p:nvSpPr>
        <p:spPr>
          <a:xfrm>
            <a:off x="6106757" y="2165996"/>
            <a:ext cx="2270850" cy="2526008"/>
          </a:xfrm>
          <a:prstGeom prst="rect">
            <a:avLst/>
          </a:prstGeom>
          <a:solidFill>
            <a:srgbClr val="FF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ED0418-4774-4228-8E54-E41982DE31AB}"/>
              </a:ext>
            </a:extLst>
          </p:cNvPr>
          <p:cNvSpPr/>
          <p:nvPr/>
        </p:nvSpPr>
        <p:spPr>
          <a:xfrm>
            <a:off x="8377607" y="2165996"/>
            <a:ext cx="2270850" cy="252600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0CC82A-2345-4ABB-B63C-29E656032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91DED989-29F8-4616-AC79-3BE502A0E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7725" y="5104665"/>
            <a:ext cx="2876550" cy="14478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B5DFAF-6B3B-42E4-AC07-1E8BB828A2DF}"/>
              </a:ext>
            </a:extLst>
          </p:cNvPr>
          <p:cNvSpPr/>
          <p:nvPr/>
        </p:nvSpPr>
        <p:spPr>
          <a:xfrm>
            <a:off x="3835905" y="2165996"/>
            <a:ext cx="2270851" cy="252600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A001C-6C8F-4BCD-8E8C-3E31A77875CB}"/>
              </a:ext>
            </a:extLst>
          </p:cNvPr>
          <p:cNvSpPr txBox="1"/>
          <p:nvPr/>
        </p:nvSpPr>
        <p:spPr>
          <a:xfrm>
            <a:off x="3832784" y="3655123"/>
            <a:ext cx="227710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순서도 기호 알아보기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2089B8-905F-4C56-9D44-A980C0D59149}"/>
              </a:ext>
            </a:extLst>
          </p:cNvPr>
          <p:cNvSpPr txBox="1"/>
          <p:nvPr/>
        </p:nvSpPr>
        <p:spPr>
          <a:xfrm>
            <a:off x="6120181" y="3655123"/>
            <a:ext cx="22480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자연어 알고리즘 이해하기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687666-E574-4987-B63C-8F236CD05D7B}"/>
              </a:ext>
            </a:extLst>
          </p:cNvPr>
          <p:cNvSpPr txBox="1"/>
          <p:nvPr/>
        </p:nvSpPr>
        <p:spPr>
          <a:xfrm>
            <a:off x="8390146" y="3653334"/>
            <a:ext cx="226144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자연어 알고리즘 표현하기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4BAF989-F630-4031-9554-DC18B55705C1}"/>
              </a:ext>
            </a:extLst>
          </p:cNvPr>
          <p:cNvGrpSpPr/>
          <p:nvPr/>
        </p:nvGrpSpPr>
        <p:grpSpPr>
          <a:xfrm>
            <a:off x="6103621" y="2314563"/>
            <a:ext cx="2270851" cy="2228872"/>
            <a:chOff x="2689724" y="2440316"/>
            <a:chExt cx="2270851" cy="190195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3F93ED0-AD7E-4F39-AE73-E947DA871E1B}"/>
                </a:ext>
              </a:extLst>
            </p:cNvPr>
            <p:cNvCxnSpPr>
              <a:cxnSpLocks/>
            </p:cNvCxnSpPr>
            <p:nvPr/>
          </p:nvCxnSpPr>
          <p:spPr>
            <a:xfrm>
              <a:off x="2689724" y="2440316"/>
              <a:ext cx="0" cy="190195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47C3302-85F9-4910-A1A0-2D28CE272787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5" y="2440316"/>
              <a:ext cx="0" cy="190195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7B24C05-5513-429D-8173-520AC8A40A45}"/>
              </a:ext>
            </a:extLst>
          </p:cNvPr>
          <p:cNvSpPr txBox="1"/>
          <p:nvPr/>
        </p:nvSpPr>
        <p:spPr>
          <a:xfrm>
            <a:off x="4853126" y="1022930"/>
            <a:ext cx="248261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오늘의 활동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DDC310D7-9409-4AE1-BBE5-05BC80680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93684" y="2769174"/>
            <a:ext cx="549014" cy="54901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A50A7087-F211-4878-837B-E8E75EDE60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4624" y="2759426"/>
            <a:ext cx="468846" cy="55876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497FDD0A-E84E-4422-AC36-54D0E3507D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72340" y="2658088"/>
            <a:ext cx="486710" cy="67716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B909096-FCAD-4795-A256-2EC81F876CEF}"/>
              </a:ext>
            </a:extLst>
          </p:cNvPr>
          <p:cNvGrpSpPr/>
          <p:nvPr/>
        </p:nvGrpSpPr>
        <p:grpSpPr>
          <a:xfrm>
            <a:off x="4809223" y="1996065"/>
            <a:ext cx="314810" cy="338554"/>
            <a:chOff x="1395326" y="1549351"/>
            <a:chExt cx="314810" cy="33855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3F6FDB9-000B-4B86-B477-115C4F17E714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824A4D-8596-4A4F-A86D-DE26E508957D}"/>
                </a:ext>
              </a:extLst>
            </p:cNvPr>
            <p:cNvSpPr txBox="1"/>
            <p:nvPr/>
          </p:nvSpPr>
          <p:spPr>
            <a:xfrm>
              <a:off x="1465367" y="1549351"/>
              <a:ext cx="17152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2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7CA9623-DF4D-4389-8801-E39DE528812D}"/>
              </a:ext>
            </a:extLst>
          </p:cNvPr>
          <p:cNvGrpSpPr/>
          <p:nvPr/>
        </p:nvGrpSpPr>
        <p:grpSpPr>
          <a:xfrm>
            <a:off x="7080074" y="1996065"/>
            <a:ext cx="314810" cy="338554"/>
            <a:chOff x="1395326" y="1549351"/>
            <a:chExt cx="314810" cy="338554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CB17CB7-A3A5-41F8-A2FE-F7613809BD73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2A74BFC-0DD1-43E9-AF99-62A14C432653}"/>
                </a:ext>
              </a:extLst>
            </p:cNvPr>
            <p:cNvSpPr txBox="1"/>
            <p:nvPr/>
          </p:nvSpPr>
          <p:spPr>
            <a:xfrm>
              <a:off x="1465367" y="1549351"/>
              <a:ext cx="17152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3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7E8318-4AC1-4382-A564-E4CF70A31D71}"/>
              </a:ext>
            </a:extLst>
          </p:cNvPr>
          <p:cNvGrpSpPr/>
          <p:nvPr/>
        </p:nvGrpSpPr>
        <p:grpSpPr>
          <a:xfrm>
            <a:off x="9350925" y="1996065"/>
            <a:ext cx="314810" cy="338554"/>
            <a:chOff x="1395326" y="1549351"/>
            <a:chExt cx="314810" cy="33855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9F8D4D2-48A5-4CD6-9461-0EC235E47A9B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46A59CF-E206-4F7B-8993-7B48997811A1}"/>
                </a:ext>
              </a:extLst>
            </p:cNvPr>
            <p:cNvSpPr txBox="1"/>
            <p:nvPr/>
          </p:nvSpPr>
          <p:spPr>
            <a:xfrm>
              <a:off x="1465367" y="1549351"/>
              <a:ext cx="17152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4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7F4C2D-B42A-4835-AD9D-69CA2852B526}"/>
              </a:ext>
            </a:extLst>
          </p:cNvPr>
          <p:cNvSpPr/>
          <p:nvPr/>
        </p:nvSpPr>
        <p:spPr>
          <a:xfrm>
            <a:off x="1602218" y="2164207"/>
            <a:ext cx="2270850" cy="2526008"/>
          </a:xfrm>
          <a:prstGeom prst="rect">
            <a:avLst/>
          </a:prstGeom>
          <a:solidFill>
            <a:srgbClr val="FF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97BBC-5473-4670-96A5-BFCB509AF659}"/>
              </a:ext>
            </a:extLst>
          </p:cNvPr>
          <p:cNvSpPr txBox="1"/>
          <p:nvPr/>
        </p:nvSpPr>
        <p:spPr>
          <a:xfrm>
            <a:off x="1605354" y="3653334"/>
            <a:ext cx="226457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순서도란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?</a:t>
            </a:r>
            <a:endParaRPr lang="ko-KR" altLang="en-US" sz="16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29" name="그래픽 28">
            <a:extLst>
              <a:ext uri="{FF2B5EF4-FFF2-40B4-BE49-F238E27FC236}">
                <a16:creationId xmlns:a16="http://schemas.microsoft.com/office/drawing/2014/main" id="{A0F79DD5-75BD-44D9-A755-18855D0E38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6389" y="2752437"/>
            <a:ext cx="599516" cy="599516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A6F71FDA-556B-4696-99FD-4549C32F94D8}"/>
              </a:ext>
            </a:extLst>
          </p:cNvPr>
          <p:cNvGrpSpPr/>
          <p:nvPr/>
        </p:nvGrpSpPr>
        <p:grpSpPr>
          <a:xfrm>
            <a:off x="2560367" y="2003943"/>
            <a:ext cx="314810" cy="338554"/>
            <a:chOff x="1395326" y="1549351"/>
            <a:chExt cx="314810" cy="338554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A3D1439-BF84-4C49-9E70-F7CE7C88C84A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3FAC6C-3BC5-4E11-B973-9AB1A5A16B5F}"/>
                </a:ext>
              </a:extLst>
            </p:cNvPr>
            <p:cNvSpPr txBox="1"/>
            <p:nvPr/>
          </p:nvSpPr>
          <p:spPr>
            <a:xfrm>
              <a:off x="1465367" y="1549351"/>
              <a:ext cx="1747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1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1CEB858-18AE-4909-AEB4-5DC1BD65781C}"/>
              </a:ext>
            </a:extLst>
          </p:cNvPr>
          <p:cNvCxnSpPr>
            <a:cxnSpLocks/>
          </p:cNvCxnSpPr>
          <p:nvPr/>
        </p:nvCxnSpPr>
        <p:spPr>
          <a:xfrm>
            <a:off x="3869932" y="2310875"/>
            <a:ext cx="0" cy="222887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46874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E9630D-128B-4D4F-A574-DF4ED1BD85D3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순서도란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?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4DB5F-349C-47FA-884D-71B2E5DCBA67}"/>
              </a:ext>
            </a:extLst>
          </p:cNvPr>
          <p:cNvSpPr txBox="1"/>
          <p:nvPr/>
        </p:nvSpPr>
        <p:spPr>
          <a:xfrm>
            <a:off x="5174706" y="1214233"/>
            <a:ext cx="18322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순서도란 무엇일까요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?</a:t>
            </a:r>
            <a:endParaRPr lang="ko-KR" altLang="en-US" sz="16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DDC790A-2ACB-4195-9B28-FBBF41AD0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453" y="465940"/>
            <a:ext cx="18921430" cy="594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4686D-841C-42B1-86F4-231EA28F816F}"/>
              </a:ext>
            </a:extLst>
          </p:cNvPr>
          <p:cNvSpPr txBox="1"/>
          <p:nvPr/>
        </p:nvSpPr>
        <p:spPr>
          <a:xfrm>
            <a:off x="2997300" y="3713012"/>
            <a:ext cx="6197400" cy="148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2600"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4000" b="0" i="0" dirty="0">
                <a:solidFill>
                  <a:srgbClr val="FFC000"/>
                </a:solidFill>
                <a:effectLst/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약속된 기호</a:t>
            </a:r>
            <a:r>
              <a:rPr lang="ko-KR" altLang="en-US" sz="4000" b="0" i="0" dirty="0">
                <a:solidFill>
                  <a:srgbClr val="56304B"/>
                </a:solidFill>
                <a:effectLst/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를 사용하여 </a:t>
            </a:r>
            <a:endParaRPr lang="en-US" altLang="ko-KR" sz="4000" b="0" i="0" dirty="0">
              <a:solidFill>
                <a:srgbClr val="56304B"/>
              </a:solidFill>
              <a:effectLst/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  <a:p>
            <a:pPr marL="482600"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4000" b="0" i="0" dirty="0">
                <a:solidFill>
                  <a:srgbClr val="FFC000"/>
                </a:solidFill>
                <a:effectLst/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알고리즘을 표현</a:t>
            </a:r>
            <a:r>
              <a:rPr lang="ko-KR" altLang="en-US" sz="4000" b="0" i="0" dirty="0">
                <a:solidFill>
                  <a:srgbClr val="56304B"/>
                </a:solidFill>
                <a:effectLst/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하는 방법</a:t>
            </a:r>
            <a:endParaRPr lang="ko-KR" altLang="ko-KR" sz="4000" kern="100" dirty="0">
              <a:solidFill>
                <a:srgbClr val="56304B"/>
              </a:solidFill>
              <a:effectLst/>
              <a:latin typeface="나눔스퀘어라운드OTF ExtraBold" panose="020B0600000101010101" charset="-127"/>
              <a:ea typeface="나눔스퀘어라운드OTF ExtraBold" panose="020B0600000101010101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B22DA-FBB2-4F27-8192-9960F9A836F3}"/>
              </a:ext>
            </a:extLst>
          </p:cNvPr>
          <p:cNvSpPr txBox="1"/>
          <p:nvPr/>
        </p:nvSpPr>
        <p:spPr>
          <a:xfrm>
            <a:off x="2769780" y="2417121"/>
            <a:ext cx="7085417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0070C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순서도란</a:t>
            </a:r>
            <a:r>
              <a:rPr lang="en-US" altLang="ko-KR" sz="5000" dirty="0">
                <a:solidFill>
                  <a:srgbClr val="0070C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?</a:t>
            </a:r>
            <a:endParaRPr lang="ko-KR" altLang="en-US" sz="5000" dirty="0">
              <a:solidFill>
                <a:srgbClr val="0070C0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13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E9630D-128B-4D4F-A574-DF4ED1BD85D3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순서도란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?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4DB5F-349C-47FA-884D-71B2E5DCBA67}"/>
              </a:ext>
            </a:extLst>
          </p:cNvPr>
          <p:cNvSpPr txBox="1"/>
          <p:nvPr/>
        </p:nvSpPr>
        <p:spPr>
          <a:xfrm>
            <a:off x="5372678" y="1214233"/>
            <a:ext cx="14362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순서도 장점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/</a:t>
            </a:r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단점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DDC790A-2ACB-4195-9B28-FBBF41AD0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453" y="465940"/>
            <a:ext cx="18921430" cy="594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4686D-841C-42B1-86F4-231EA28F816F}"/>
              </a:ext>
            </a:extLst>
          </p:cNvPr>
          <p:cNvSpPr txBox="1"/>
          <p:nvPr/>
        </p:nvSpPr>
        <p:spPr>
          <a:xfrm>
            <a:off x="1932817" y="2795033"/>
            <a:ext cx="99132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2600"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000" b="0" i="0" dirty="0">
                <a:solidFill>
                  <a:srgbClr val="56304B"/>
                </a:solidFill>
                <a:effectLst/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수행과정을 전체적으로 쉽게 살펴볼 수 있다</a:t>
            </a:r>
            <a:r>
              <a:rPr lang="en-US" altLang="ko-KR" sz="3000" dirty="0">
                <a:solidFill>
                  <a:srgbClr val="5630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.</a:t>
            </a:r>
            <a:endParaRPr lang="ko-KR" altLang="ko-KR" sz="3000" kern="100" dirty="0">
              <a:solidFill>
                <a:srgbClr val="56304B"/>
              </a:solidFill>
              <a:effectLst/>
              <a:latin typeface="나눔스퀘어라운드OTF ExtraBold" panose="020B0600000101010101" charset="-127"/>
              <a:ea typeface="나눔스퀘어라운드OTF ExtraBold" panose="020B0600000101010101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B22DA-FBB2-4F27-8192-9960F9A836F3}"/>
              </a:ext>
            </a:extLst>
          </p:cNvPr>
          <p:cNvSpPr txBox="1"/>
          <p:nvPr/>
        </p:nvSpPr>
        <p:spPr>
          <a:xfrm>
            <a:off x="1508654" y="2659559"/>
            <a:ext cx="172559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0070C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장점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714F66-E937-47E3-9EB7-A7E50BC3134D}"/>
              </a:ext>
            </a:extLst>
          </p:cNvPr>
          <p:cNvSpPr txBox="1"/>
          <p:nvPr/>
        </p:nvSpPr>
        <p:spPr>
          <a:xfrm>
            <a:off x="1508654" y="4719396"/>
            <a:ext cx="172559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0070C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단점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08193-0B79-46EF-9E29-4334B9CF529D}"/>
              </a:ext>
            </a:extLst>
          </p:cNvPr>
          <p:cNvSpPr txBox="1"/>
          <p:nvPr/>
        </p:nvSpPr>
        <p:spPr>
          <a:xfrm>
            <a:off x="1868162" y="4854870"/>
            <a:ext cx="99132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2600"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000" b="0" i="0" dirty="0">
                <a:solidFill>
                  <a:srgbClr val="56304B"/>
                </a:solidFill>
                <a:effectLst/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복잡한 알고리즘일때 표현하기 어렵다</a:t>
            </a:r>
            <a:r>
              <a:rPr lang="en-US" altLang="ko-KR" sz="3000" b="0" i="0" dirty="0">
                <a:solidFill>
                  <a:srgbClr val="56304B"/>
                </a:solidFill>
                <a:effectLst/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.</a:t>
            </a:r>
            <a:endParaRPr lang="ko-KR" altLang="ko-KR" sz="3000" kern="100" dirty="0">
              <a:solidFill>
                <a:srgbClr val="56304B"/>
              </a:solidFill>
              <a:effectLst/>
              <a:latin typeface="나눔스퀘어라운드OTF ExtraBold" panose="020B0600000101010101" charset="-127"/>
              <a:ea typeface="나눔스퀘어라운드OTF ExtraBold" panose="020B0600000101010101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128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53044" y="-51819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2DDC790A-2ACB-4195-9B28-FBBF41AD0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453" y="465940"/>
            <a:ext cx="18921430" cy="594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30DA083B-C44D-4DC6-ADFA-E901FE384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356122"/>
              </p:ext>
            </p:extLst>
          </p:nvPr>
        </p:nvGraphicFramePr>
        <p:xfrm>
          <a:off x="1648519" y="2296104"/>
          <a:ext cx="8894961" cy="327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3261">
                  <a:extLst>
                    <a:ext uri="{9D8B030D-6E8A-4147-A177-3AD203B41FA5}">
                      <a16:colId xmlns:a16="http://schemas.microsoft.com/office/drawing/2014/main" val="161362354"/>
                    </a:ext>
                  </a:extLst>
                </a:gridCol>
                <a:gridCol w="2975850">
                  <a:extLst>
                    <a:ext uri="{9D8B030D-6E8A-4147-A177-3AD203B41FA5}">
                      <a16:colId xmlns:a16="http://schemas.microsoft.com/office/drawing/2014/main" val="1601235808"/>
                    </a:ext>
                  </a:extLst>
                </a:gridCol>
                <a:gridCol w="2975850">
                  <a:extLst>
                    <a:ext uri="{9D8B030D-6E8A-4147-A177-3AD203B41FA5}">
                      <a16:colId xmlns:a16="http://schemas.microsoft.com/office/drawing/2014/main" val="1236797708"/>
                    </a:ext>
                  </a:extLst>
                </a:gridCol>
              </a:tblGrid>
              <a:tr h="383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86065"/>
                  </a:ext>
                </a:extLst>
              </a:tr>
              <a:tr h="578506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순서도의 시작과 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0317501"/>
                  </a:ext>
                </a:extLst>
              </a:tr>
              <a:tr h="578506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흐름선</a:t>
                      </a:r>
                      <a:endParaRPr lang="ko-KR" altLang="en-US" sz="15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작업 흐름을 나타내기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199379"/>
                  </a:ext>
                </a:extLst>
              </a:tr>
              <a:tr h="578506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처리해야 할 작업을 나타내기</a:t>
                      </a:r>
                      <a:endParaRPr lang="en-US" altLang="ko-KR" sz="15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23666"/>
                  </a:ext>
                </a:extLst>
              </a:tr>
              <a:tr h="5785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입출력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일반적인 데이터의 입력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결과의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3850672"/>
                  </a:ext>
                </a:extLst>
              </a:tr>
              <a:tr h="5785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조건에 따라 흐름선을 선택</a:t>
                      </a:r>
                      <a:endParaRPr lang="en-US" altLang="ko-KR" sz="15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참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거짓 구분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5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675912"/>
                  </a:ext>
                </a:extLst>
              </a:tr>
            </a:tbl>
          </a:graphicData>
        </a:graphic>
      </p:graphicFrame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29D3FBAC-111E-44AC-B9D7-CD246293B76C}"/>
              </a:ext>
            </a:extLst>
          </p:cNvPr>
          <p:cNvSpPr/>
          <p:nvPr/>
        </p:nvSpPr>
        <p:spPr>
          <a:xfrm>
            <a:off x="2387576" y="2803128"/>
            <a:ext cx="1470874" cy="341746"/>
          </a:xfrm>
          <a:prstGeom prst="flowChartTerminator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3302F37-DE56-4BD6-8A25-A5C2C5BFBEA5}"/>
              </a:ext>
            </a:extLst>
          </p:cNvPr>
          <p:cNvCxnSpPr>
            <a:cxnSpLocks/>
          </p:cNvCxnSpPr>
          <p:nvPr/>
        </p:nvCxnSpPr>
        <p:spPr>
          <a:xfrm>
            <a:off x="2498608" y="3559368"/>
            <a:ext cx="11940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2FF9DA-9045-4E87-854E-1F054A70E099}"/>
              </a:ext>
            </a:extLst>
          </p:cNvPr>
          <p:cNvSpPr/>
          <p:nvPr/>
        </p:nvSpPr>
        <p:spPr>
          <a:xfrm>
            <a:off x="2514633" y="3934119"/>
            <a:ext cx="1216760" cy="36943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데이터 14">
            <a:extLst>
              <a:ext uri="{FF2B5EF4-FFF2-40B4-BE49-F238E27FC236}">
                <a16:creationId xmlns:a16="http://schemas.microsoft.com/office/drawing/2014/main" id="{8251138A-CDA4-4B24-A235-A1CEE086FB09}"/>
              </a:ext>
            </a:extLst>
          </p:cNvPr>
          <p:cNvSpPr/>
          <p:nvPr/>
        </p:nvSpPr>
        <p:spPr>
          <a:xfrm>
            <a:off x="2514633" y="4515075"/>
            <a:ext cx="1216760" cy="369438"/>
          </a:xfrm>
          <a:prstGeom prst="flowChartInputOutpu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판단 15">
            <a:extLst>
              <a:ext uri="{FF2B5EF4-FFF2-40B4-BE49-F238E27FC236}">
                <a16:creationId xmlns:a16="http://schemas.microsoft.com/office/drawing/2014/main" id="{7AFA1BDA-83B5-4952-9B5C-A6BAC072BEE3}"/>
              </a:ext>
            </a:extLst>
          </p:cNvPr>
          <p:cNvSpPr/>
          <p:nvPr/>
        </p:nvSpPr>
        <p:spPr>
          <a:xfrm>
            <a:off x="2503292" y="5084039"/>
            <a:ext cx="1216760" cy="559728"/>
          </a:xfrm>
          <a:prstGeom prst="flowChartDecision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9D1184-7EF8-43E2-B87A-6DF5BD31A6C3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순서도 기호 알아보기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5ED155-4FA5-46B7-AACF-0272EEDB8404}"/>
              </a:ext>
            </a:extLst>
          </p:cNvPr>
          <p:cNvSpPr txBox="1"/>
          <p:nvPr/>
        </p:nvSpPr>
        <p:spPr>
          <a:xfrm>
            <a:off x="5600305" y="1214233"/>
            <a:ext cx="98103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순서도 설명</a:t>
            </a:r>
          </a:p>
        </p:txBody>
      </p:sp>
    </p:spTree>
    <p:extLst>
      <p:ext uri="{BB962C8B-B14F-4D97-AF65-F5344CB8AC3E}">
        <p14:creationId xmlns:p14="http://schemas.microsoft.com/office/powerpoint/2010/main" val="35769047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53044" y="-51819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9344" y="750120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2DDC790A-2ACB-4195-9B28-FBBF41AD0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453" y="465940"/>
            <a:ext cx="18921430" cy="594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9D1184-7EF8-43E2-B87A-6DF5BD31A6C3}"/>
              </a:ext>
            </a:extLst>
          </p:cNvPr>
          <p:cNvSpPr txBox="1"/>
          <p:nvPr/>
        </p:nvSpPr>
        <p:spPr>
          <a:xfrm>
            <a:off x="4273705" y="649896"/>
            <a:ext cx="3634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순서도 기호 알아보기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5ED155-4FA5-46B7-AACF-0272EEDB8404}"/>
              </a:ext>
            </a:extLst>
          </p:cNvPr>
          <p:cNvSpPr txBox="1"/>
          <p:nvPr/>
        </p:nvSpPr>
        <p:spPr>
          <a:xfrm>
            <a:off x="5600305" y="1214233"/>
            <a:ext cx="98103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순서도 퀴즈</a:t>
            </a:r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9C227109-14F2-48C0-8721-F56213C59C9C}"/>
              </a:ext>
            </a:extLst>
          </p:cNvPr>
          <p:cNvSpPr/>
          <p:nvPr/>
        </p:nvSpPr>
        <p:spPr>
          <a:xfrm>
            <a:off x="1962390" y="1962219"/>
            <a:ext cx="1470874" cy="341746"/>
          </a:xfrm>
          <a:prstGeom prst="flowChartTerminator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18CC56-7C88-4F26-BA75-7DE5EBC0E04D}"/>
              </a:ext>
            </a:extLst>
          </p:cNvPr>
          <p:cNvSpPr/>
          <p:nvPr/>
        </p:nvSpPr>
        <p:spPr>
          <a:xfrm>
            <a:off x="2089447" y="2867569"/>
            <a:ext cx="1216760" cy="36943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판단 18">
            <a:extLst>
              <a:ext uri="{FF2B5EF4-FFF2-40B4-BE49-F238E27FC236}">
                <a16:creationId xmlns:a16="http://schemas.microsoft.com/office/drawing/2014/main" id="{FD9EBBD9-FF79-44D2-A880-8C25387A3F04}"/>
              </a:ext>
            </a:extLst>
          </p:cNvPr>
          <p:cNvSpPr/>
          <p:nvPr/>
        </p:nvSpPr>
        <p:spPr>
          <a:xfrm>
            <a:off x="2089447" y="3800611"/>
            <a:ext cx="1216760" cy="559728"/>
          </a:xfrm>
          <a:prstGeom prst="flowChartDecision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CBC12F25-80B7-4DA1-93F5-89E2A99CD2C5}"/>
              </a:ext>
            </a:extLst>
          </p:cNvPr>
          <p:cNvSpPr/>
          <p:nvPr/>
        </p:nvSpPr>
        <p:spPr>
          <a:xfrm>
            <a:off x="2052584" y="4923943"/>
            <a:ext cx="1216760" cy="369438"/>
          </a:xfrm>
          <a:prstGeom prst="flowChartInputOutpu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D75DE61-2247-48D3-A07E-2941C2904060}"/>
              </a:ext>
            </a:extLst>
          </p:cNvPr>
          <p:cNvCxnSpPr>
            <a:cxnSpLocks/>
          </p:cNvCxnSpPr>
          <p:nvPr/>
        </p:nvCxnSpPr>
        <p:spPr>
          <a:xfrm>
            <a:off x="2075266" y="6041571"/>
            <a:ext cx="11940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C11220D7-2688-4D2A-8237-784159ACF61E}"/>
              </a:ext>
            </a:extLst>
          </p:cNvPr>
          <p:cNvSpPr/>
          <p:nvPr/>
        </p:nvSpPr>
        <p:spPr>
          <a:xfrm>
            <a:off x="3957070" y="2052756"/>
            <a:ext cx="116166" cy="9931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C481C80-A720-4B3D-A090-B8A551715771}"/>
              </a:ext>
            </a:extLst>
          </p:cNvPr>
          <p:cNvSpPr/>
          <p:nvPr/>
        </p:nvSpPr>
        <p:spPr>
          <a:xfrm>
            <a:off x="3957070" y="2952971"/>
            <a:ext cx="116166" cy="9931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D8AFD96-F35D-4773-93FF-93AB60BBAB45}"/>
              </a:ext>
            </a:extLst>
          </p:cNvPr>
          <p:cNvSpPr/>
          <p:nvPr/>
        </p:nvSpPr>
        <p:spPr>
          <a:xfrm>
            <a:off x="3957070" y="3981158"/>
            <a:ext cx="116166" cy="9931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6EDBCA1-7C6F-4912-87DC-A2F21C874E39}"/>
              </a:ext>
            </a:extLst>
          </p:cNvPr>
          <p:cNvSpPr/>
          <p:nvPr/>
        </p:nvSpPr>
        <p:spPr>
          <a:xfrm>
            <a:off x="3957070" y="4959686"/>
            <a:ext cx="116166" cy="9931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550A9A0-DBA4-4D20-A73B-29807C13BFF5}"/>
              </a:ext>
            </a:extLst>
          </p:cNvPr>
          <p:cNvSpPr/>
          <p:nvPr/>
        </p:nvSpPr>
        <p:spPr>
          <a:xfrm>
            <a:off x="3957070" y="5991912"/>
            <a:ext cx="116166" cy="9931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610F8-20F7-4163-8765-D2B96ED5DAA5}"/>
              </a:ext>
            </a:extLst>
          </p:cNvPr>
          <p:cNvSpPr txBox="1"/>
          <p:nvPr/>
        </p:nvSpPr>
        <p:spPr>
          <a:xfrm>
            <a:off x="7907927" y="1879986"/>
            <a:ext cx="2752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조건에 따라 흐름선을 선택</a:t>
            </a:r>
            <a:endParaRPr lang="en-US" altLang="ko-KR" sz="1800" b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800" b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</a:t>
            </a:r>
            <a:r>
              <a:rPr lang="en-US" altLang="ko-KR" sz="1800" b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b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거짓 구분</a:t>
            </a:r>
            <a:r>
              <a:rPr lang="en-US" altLang="ko-KR" sz="1800" b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800" b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CEE538-8E55-423A-A9A0-920A9026E2E7}"/>
              </a:ext>
            </a:extLst>
          </p:cNvPr>
          <p:cNvSpPr txBox="1"/>
          <p:nvPr/>
        </p:nvSpPr>
        <p:spPr>
          <a:xfrm>
            <a:off x="7907927" y="2867249"/>
            <a:ext cx="275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작업 흐름을 나타내기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ACD747-DE70-4B9B-AEA3-0D9C9FD03391}"/>
              </a:ext>
            </a:extLst>
          </p:cNvPr>
          <p:cNvSpPr txBox="1"/>
          <p:nvPr/>
        </p:nvSpPr>
        <p:spPr>
          <a:xfrm>
            <a:off x="8118766" y="3871070"/>
            <a:ext cx="275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1800" b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처리해야 할 작업을 나타내기</a:t>
            </a:r>
            <a:endParaRPr lang="en-US" altLang="ko-KR" sz="1800" b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E59162-212A-4C00-9B39-F982DC44E0DC}"/>
              </a:ext>
            </a:extLst>
          </p:cNvPr>
          <p:cNvSpPr txBox="1"/>
          <p:nvPr/>
        </p:nvSpPr>
        <p:spPr>
          <a:xfrm>
            <a:off x="7907926" y="4824305"/>
            <a:ext cx="275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1800" b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순서도의 시작과 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EC8D41-C7DC-442E-B567-C24474A712B0}"/>
              </a:ext>
            </a:extLst>
          </p:cNvPr>
          <p:cNvSpPr txBox="1"/>
          <p:nvPr/>
        </p:nvSpPr>
        <p:spPr>
          <a:xfrm>
            <a:off x="7907926" y="5739405"/>
            <a:ext cx="2752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일반적인 데이터의 </a:t>
            </a:r>
            <a:endParaRPr lang="en-US" altLang="ko-KR" sz="1800" b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</a:t>
            </a:r>
            <a:r>
              <a:rPr lang="en-US" altLang="ko-KR" sz="1800" b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800" b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결과의 출력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05C248E-0D85-4F3F-A99C-3B4412854B88}"/>
              </a:ext>
            </a:extLst>
          </p:cNvPr>
          <p:cNvSpPr/>
          <p:nvPr/>
        </p:nvSpPr>
        <p:spPr>
          <a:xfrm>
            <a:off x="7726995" y="2052383"/>
            <a:ext cx="116166" cy="9931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45F5EC0-C67B-4118-AA72-4009B1A54F0D}"/>
              </a:ext>
            </a:extLst>
          </p:cNvPr>
          <p:cNvSpPr/>
          <p:nvPr/>
        </p:nvSpPr>
        <p:spPr>
          <a:xfrm>
            <a:off x="7726995" y="2952598"/>
            <a:ext cx="116166" cy="9931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D45EB72-FEDD-4437-86C0-CB5C52C48216}"/>
              </a:ext>
            </a:extLst>
          </p:cNvPr>
          <p:cNvSpPr/>
          <p:nvPr/>
        </p:nvSpPr>
        <p:spPr>
          <a:xfrm>
            <a:off x="7726995" y="3980785"/>
            <a:ext cx="116166" cy="9931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658D53D-B46C-49B2-9FFB-2C47E309D7DC}"/>
              </a:ext>
            </a:extLst>
          </p:cNvPr>
          <p:cNvSpPr/>
          <p:nvPr/>
        </p:nvSpPr>
        <p:spPr>
          <a:xfrm>
            <a:off x="7726995" y="4959313"/>
            <a:ext cx="116166" cy="9931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169B7C0-9190-4512-A781-73F3BACD3FD1}"/>
              </a:ext>
            </a:extLst>
          </p:cNvPr>
          <p:cNvSpPr/>
          <p:nvPr/>
        </p:nvSpPr>
        <p:spPr>
          <a:xfrm>
            <a:off x="7726995" y="5991539"/>
            <a:ext cx="116166" cy="9931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11795A2-F35A-45C2-ABFD-844F6C9A2250}"/>
              </a:ext>
            </a:extLst>
          </p:cNvPr>
          <p:cNvCxnSpPr>
            <a:cxnSpLocks/>
            <a:stCxn id="3" idx="5"/>
            <a:endCxn id="36" idx="2"/>
          </p:cNvCxnSpPr>
          <p:nvPr/>
        </p:nvCxnSpPr>
        <p:spPr>
          <a:xfrm>
            <a:off x="4056224" y="2137528"/>
            <a:ext cx="3670771" cy="28714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9D43CC6-178D-43CC-9695-3737C79F56EE}"/>
              </a:ext>
            </a:extLst>
          </p:cNvPr>
          <p:cNvCxnSpPr>
            <a:cxnSpLocks/>
            <a:stCxn id="22" idx="6"/>
            <a:endCxn id="35" idx="6"/>
          </p:cNvCxnSpPr>
          <p:nvPr/>
        </p:nvCxnSpPr>
        <p:spPr>
          <a:xfrm>
            <a:off x="4073236" y="3002630"/>
            <a:ext cx="3769925" cy="102781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46D778A-8EB1-415D-A66D-06FFA75BA0F3}"/>
              </a:ext>
            </a:extLst>
          </p:cNvPr>
          <p:cNvCxnSpPr>
            <a:cxnSpLocks/>
            <a:stCxn id="25" idx="7"/>
            <a:endCxn id="33" idx="2"/>
          </p:cNvCxnSpPr>
          <p:nvPr/>
        </p:nvCxnSpPr>
        <p:spPr>
          <a:xfrm flipV="1">
            <a:off x="4056224" y="2102042"/>
            <a:ext cx="3670771" cy="189366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C305FBB-959A-46C9-BF96-1ECA1F7FC21D}"/>
              </a:ext>
            </a:extLst>
          </p:cNvPr>
          <p:cNvCxnSpPr>
            <a:stCxn id="26" idx="6"/>
            <a:endCxn id="37" idx="2"/>
          </p:cNvCxnSpPr>
          <p:nvPr/>
        </p:nvCxnSpPr>
        <p:spPr>
          <a:xfrm>
            <a:off x="4073236" y="5009345"/>
            <a:ext cx="3653759" cy="10318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42542C6-1887-4634-AF4E-DDFE983D20E7}"/>
              </a:ext>
            </a:extLst>
          </p:cNvPr>
          <p:cNvCxnSpPr>
            <a:stCxn id="27" idx="3"/>
            <a:endCxn id="34" idx="3"/>
          </p:cNvCxnSpPr>
          <p:nvPr/>
        </p:nvCxnSpPr>
        <p:spPr>
          <a:xfrm flipV="1">
            <a:off x="3974082" y="3037370"/>
            <a:ext cx="3769925" cy="303931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30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080310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0108" y="640727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E9630D-128B-4D4F-A574-DF4ED1BD85D3}"/>
              </a:ext>
            </a:extLst>
          </p:cNvPr>
          <p:cNvSpPr txBox="1"/>
          <p:nvPr/>
        </p:nvSpPr>
        <p:spPr>
          <a:xfrm>
            <a:off x="4273704" y="649896"/>
            <a:ext cx="429004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자연어 알고리즘 이해하기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DDC790A-2ACB-4195-9B28-FBBF41AD0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453" y="465940"/>
            <a:ext cx="18921430" cy="594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D4A4B-31C5-4C7F-B552-9DCB80DEFF3A}"/>
              </a:ext>
            </a:extLst>
          </p:cNvPr>
          <p:cNvSpPr txBox="1"/>
          <p:nvPr/>
        </p:nvSpPr>
        <p:spPr>
          <a:xfrm>
            <a:off x="7340846" y="2440142"/>
            <a:ext cx="322844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1.</a:t>
            </a:r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자판기에 지폐나 동전을 넣는다</a:t>
            </a:r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  <a:endParaRPr lang="ko-KR" altLang="en-US" dirty="0">
              <a:solidFill>
                <a:srgbClr val="5630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92A6DD-1445-4A22-9179-F73D66B6806B}"/>
              </a:ext>
            </a:extLst>
          </p:cNvPr>
          <p:cNvSpPr txBox="1"/>
          <p:nvPr/>
        </p:nvSpPr>
        <p:spPr>
          <a:xfrm>
            <a:off x="7757054" y="3077158"/>
            <a:ext cx="25407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2.</a:t>
            </a:r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원하는 음료를 선택한다</a:t>
            </a:r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  <a:endParaRPr lang="ko-KR" altLang="en-US" dirty="0">
              <a:solidFill>
                <a:srgbClr val="5630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B35C0-E191-44FD-A020-EE46B71C9601}"/>
              </a:ext>
            </a:extLst>
          </p:cNvPr>
          <p:cNvSpPr txBox="1"/>
          <p:nvPr/>
        </p:nvSpPr>
        <p:spPr>
          <a:xfrm>
            <a:off x="7834845" y="3714174"/>
            <a:ext cx="23884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3. </a:t>
            </a:r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선택한 음료가 나온다</a:t>
            </a:r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endParaRPr lang="ko-KR" altLang="en-US" dirty="0">
              <a:solidFill>
                <a:srgbClr val="5630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291834-E556-4184-A35F-F66BE38B5B8C}"/>
              </a:ext>
            </a:extLst>
          </p:cNvPr>
          <p:cNvSpPr txBox="1"/>
          <p:nvPr/>
        </p:nvSpPr>
        <p:spPr>
          <a:xfrm>
            <a:off x="8069648" y="4351190"/>
            <a:ext cx="19155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4. </a:t>
            </a:r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음료수를 꺼낸다</a:t>
            </a:r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  <a:endParaRPr lang="ko-KR" altLang="en-US" dirty="0">
              <a:solidFill>
                <a:srgbClr val="5630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30F4A7-3BC1-4DD0-827A-674901545AD7}"/>
              </a:ext>
            </a:extLst>
          </p:cNvPr>
          <p:cNvSpPr txBox="1"/>
          <p:nvPr/>
        </p:nvSpPr>
        <p:spPr>
          <a:xfrm>
            <a:off x="4712247" y="1214233"/>
            <a:ext cx="27571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자판기에서 음료수 뽑는 알고리즘</a:t>
            </a:r>
          </a:p>
        </p:txBody>
      </p:sp>
      <p:pic>
        <p:nvPicPr>
          <p:cNvPr id="1026" name="Picture 2" descr="자판기 이미지 검색결과">
            <a:extLst>
              <a:ext uri="{FF2B5EF4-FFF2-40B4-BE49-F238E27FC236}">
                <a16:creationId xmlns:a16="http://schemas.microsoft.com/office/drawing/2014/main" id="{D6A069A4-AFA2-4C51-AD33-1BEBACB0C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73" y="2155063"/>
            <a:ext cx="5242519" cy="393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0549CD-BE99-43A1-8411-0CCA80AD638D}"/>
              </a:ext>
            </a:extLst>
          </p:cNvPr>
          <p:cNvSpPr txBox="1"/>
          <p:nvPr/>
        </p:nvSpPr>
        <p:spPr>
          <a:xfrm>
            <a:off x="7995911" y="4988206"/>
            <a:ext cx="20630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5. </a:t>
            </a:r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거스름돈이 나온다</a:t>
            </a:r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  <a:endParaRPr lang="ko-KR" altLang="en-US" dirty="0">
              <a:solidFill>
                <a:srgbClr val="5630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285ED3-08AB-4635-A417-74AF05D5C1A1}"/>
              </a:ext>
            </a:extLst>
          </p:cNvPr>
          <p:cNvSpPr txBox="1"/>
          <p:nvPr/>
        </p:nvSpPr>
        <p:spPr>
          <a:xfrm>
            <a:off x="7967205" y="5625222"/>
            <a:ext cx="20630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6. </a:t>
            </a:r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거스름돈을 꺼낸다</a:t>
            </a:r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  <a:endParaRPr lang="ko-KR" altLang="en-US" dirty="0">
              <a:solidFill>
                <a:srgbClr val="5630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238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17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 rot="5400000">
            <a:off x="5342677" y="-5200519"/>
            <a:ext cx="1496279" cy="12202367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3260108" y="640727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E9630D-128B-4D4F-A574-DF4ED1BD85D3}"/>
              </a:ext>
            </a:extLst>
          </p:cNvPr>
          <p:cNvSpPr txBox="1"/>
          <p:nvPr/>
        </p:nvSpPr>
        <p:spPr>
          <a:xfrm>
            <a:off x="4273704" y="649896"/>
            <a:ext cx="429004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자연어 알고리즘 이해하기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DDC790A-2ACB-4195-9B28-FBBF41AD0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453" y="465940"/>
            <a:ext cx="18921430" cy="594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30F4A7-3BC1-4DD0-827A-674901545AD7}"/>
              </a:ext>
            </a:extLst>
          </p:cNvPr>
          <p:cNvSpPr txBox="1"/>
          <p:nvPr/>
        </p:nvSpPr>
        <p:spPr>
          <a:xfrm>
            <a:off x="4712247" y="1214233"/>
            <a:ext cx="27571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자판기에서 음료수 뽑는 알고리즘</a:t>
            </a: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93C4FFCF-6FBE-4A3B-A134-76A4BF4E5AF2}"/>
              </a:ext>
            </a:extLst>
          </p:cNvPr>
          <p:cNvSpPr/>
          <p:nvPr/>
        </p:nvSpPr>
        <p:spPr>
          <a:xfrm>
            <a:off x="8011134" y="1840907"/>
            <a:ext cx="1565114" cy="359420"/>
          </a:xfrm>
          <a:prstGeom prst="flowChartTerminator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5630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시작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683B1E6-578F-40C5-994D-22D52E184B96}"/>
              </a:ext>
            </a:extLst>
          </p:cNvPr>
          <p:cNvCxnSpPr>
            <a:cxnSpLocks/>
          </p:cNvCxnSpPr>
          <p:nvPr/>
        </p:nvCxnSpPr>
        <p:spPr>
          <a:xfrm>
            <a:off x="8737873" y="2182653"/>
            <a:ext cx="0" cy="3006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28B0CEEA-EEB5-463F-9AB9-BE75F0E6DC0C}"/>
              </a:ext>
            </a:extLst>
          </p:cNvPr>
          <p:cNvSpPr/>
          <p:nvPr/>
        </p:nvSpPr>
        <p:spPr>
          <a:xfrm>
            <a:off x="6936362" y="2487139"/>
            <a:ext cx="3913170" cy="388544"/>
          </a:xfrm>
          <a:prstGeom prst="flowChartInputOutpu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지폐</a:t>
            </a:r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/</a:t>
            </a:r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동전을 넣는다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A2E7F5A-BC02-4BE7-93D7-7A3646697157}"/>
              </a:ext>
            </a:extLst>
          </p:cNvPr>
          <p:cNvCxnSpPr>
            <a:cxnSpLocks/>
          </p:cNvCxnSpPr>
          <p:nvPr/>
        </p:nvCxnSpPr>
        <p:spPr>
          <a:xfrm>
            <a:off x="8776050" y="2875683"/>
            <a:ext cx="0" cy="2675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D6754E-9285-476E-A3BB-581F2A0B3787}"/>
              </a:ext>
            </a:extLst>
          </p:cNvPr>
          <p:cNvSpPr/>
          <p:nvPr/>
        </p:nvSpPr>
        <p:spPr>
          <a:xfrm>
            <a:off x="6969295" y="3111213"/>
            <a:ext cx="3648792" cy="36931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원하는 음료를 선택한다</a:t>
            </a: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2FB89E44-5A0B-4CBC-99E9-F949F720EDD5}"/>
              </a:ext>
            </a:extLst>
          </p:cNvPr>
          <p:cNvSpPr/>
          <p:nvPr/>
        </p:nvSpPr>
        <p:spPr>
          <a:xfrm>
            <a:off x="6608008" y="3748101"/>
            <a:ext cx="4371365" cy="388544"/>
          </a:xfrm>
          <a:prstGeom prst="flowChartInputOutpu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선택한 음료가 나온다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2A8F7B-1C31-491B-B9AD-4F33B5A447B2}"/>
              </a:ext>
            </a:extLst>
          </p:cNvPr>
          <p:cNvSpPr/>
          <p:nvPr/>
        </p:nvSpPr>
        <p:spPr>
          <a:xfrm>
            <a:off x="6951654" y="4406986"/>
            <a:ext cx="3648792" cy="38854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음료수를 꺼낸다</a:t>
            </a:r>
          </a:p>
        </p:txBody>
      </p:sp>
      <p:sp>
        <p:nvSpPr>
          <p:cNvPr id="26" name="순서도: 데이터 25">
            <a:extLst>
              <a:ext uri="{FF2B5EF4-FFF2-40B4-BE49-F238E27FC236}">
                <a16:creationId xmlns:a16="http://schemas.microsoft.com/office/drawing/2014/main" id="{53D9A97E-8764-4DAC-8A62-F971B6145457}"/>
              </a:ext>
            </a:extLst>
          </p:cNvPr>
          <p:cNvSpPr/>
          <p:nvPr/>
        </p:nvSpPr>
        <p:spPr>
          <a:xfrm>
            <a:off x="6615626" y="5049389"/>
            <a:ext cx="4371365" cy="388544"/>
          </a:xfrm>
          <a:prstGeom prst="flowChartInputOutpu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거스름돈이 나온다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97444D-2397-4DB8-8467-9BFBCDA6101D}"/>
              </a:ext>
            </a:extLst>
          </p:cNvPr>
          <p:cNvSpPr/>
          <p:nvPr/>
        </p:nvSpPr>
        <p:spPr>
          <a:xfrm>
            <a:off x="7068551" y="5698248"/>
            <a:ext cx="3648792" cy="38854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거스름돈을 꺼낸다</a:t>
            </a:r>
          </a:p>
        </p:txBody>
      </p:sp>
      <p:sp>
        <p:nvSpPr>
          <p:cNvPr id="28" name="순서도: 수행의 시작/종료 27">
            <a:extLst>
              <a:ext uri="{FF2B5EF4-FFF2-40B4-BE49-F238E27FC236}">
                <a16:creationId xmlns:a16="http://schemas.microsoft.com/office/drawing/2014/main" id="{DC563183-CBB7-458E-BC6B-4FA227818044}"/>
              </a:ext>
            </a:extLst>
          </p:cNvPr>
          <p:cNvSpPr/>
          <p:nvPr/>
        </p:nvSpPr>
        <p:spPr>
          <a:xfrm>
            <a:off x="8027988" y="6346273"/>
            <a:ext cx="1565114" cy="359420"/>
          </a:xfrm>
          <a:prstGeom prst="flowChartTerminator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F967F9-C8F4-4B9F-8627-5AD310F636C1}"/>
              </a:ext>
            </a:extLst>
          </p:cNvPr>
          <p:cNvSpPr txBox="1"/>
          <p:nvPr/>
        </p:nvSpPr>
        <p:spPr>
          <a:xfrm>
            <a:off x="1491444" y="2442402"/>
            <a:ext cx="322844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1.</a:t>
            </a:r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자판기에 지폐나 동전을 넣는다</a:t>
            </a:r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  <a:endParaRPr lang="ko-KR" altLang="en-US" dirty="0">
              <a:solidFill>
                <a:srgbClr val="5630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A5BE83-34AD-405B-B039-5F7BEBAF35B7}"/>
              </a:ext>
            </a:extLst>
          </p:cNvPr>
          <p:cNvSpPr txBox="1"/>
          <p:nvPr/>
        </p:nvSpPr>
        <p:spPr>
          <a:xfrm>
            <a:off x="1907652" y="3079418"/>
            <a:ext cx="25407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2.</a:t>
            </a:r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원하는 음료를 선택한다</a:t>
            </a:r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  <a:endParaRPr lang="ko-KR" altLang="en-US" dirty="0">
              <a:solidFill>
                <a:srgbClr val="5630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C9D72A-49AE-4AA2-AC16-DA9247A217E3}"/>
              </a:ext>
            </a:extLst>
          </p:cNvPr>
          <p:cNvSpPr txBox="1"/>
          <p:nvPr/>
        </p:nvSpPr>
        <p:spPr>
          <a:xfrm>
            <a:off x="1985443" y="3716434"/>
            <a:ext cx="23884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3. </a:t>
            </a:r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선택한 음료가 나온다</a:t>
            </a:r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endParaRPr lang="ko-KR" altLang="en-US" dirty="0">
              <a:solidFill>
                <a:srgbClr val="5630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9EB1D5-04F4-4417-9E4F-4D2659A61A80}"/>
              </a:ext>
            </a:extLst>
          </p:cNvPr>
          <p:cNvSpPr txBox="1"/>
          <p:nvPr/>
        </p:nvSpPr>
        <p:spPr>
          <a:xfrm>
            <a:off x="2220246" y="4353450"/>
            <a:ext cx="19155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4. </a:t>
            </a:r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음료수를 꺼낸다</a:t>
            </a:r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  <a:endParaRPr lang="ko-KR" altLang="en-US" dirty="0">
              <a:solidFill>
                <a:srgbClr val="5630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BCE7EC-53EA-494E-80A7-CFFDC130F41B}"/>
              </a:ext>
            </a:extLst>
          </p:cNvPr>
          <p:cNvSpPr txBox="1"/>
          <p:nvPr/>
        </p:nvSpPr>
        <p:spPr>
          <a:xfrm>
            <a:off x="2146509" y="4990466"/>
            <a:ext cx="20630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5. </a:t>
            </a:r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거스름돈이 나온다</a:t>
            </a:r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  <a:endParaRPr lang="ko-KR" altLang="en-US" dirty="0">
              <a:solidFill>
                <a:srgbClr val="5630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24321F-DE53-4EE6-B683-2430B10CC94A}"/>
              </a:ext>
            </a:extLst>
          </p:cNvPr>
          <p:cNvSpPr txBox="1"/>
          <p:nvPr/>
        </p:nvSpPr>
        <p:spPr>
          <a:xfrm>
            <a:off x="2117803" y="5627482"/>
            <a:ext cx="20630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6. </a:t>
            </a:r>
            <a:r>
              <a:rPr lang="ko-KR" altLang="en-US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거스름돈을 꺼낸다</a:t>
            </a:r>
            <a:r>
              <a:rPr lang="en-US" altLang="ko-KR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  <a:endParaRPr lang="ko-KR" altLang="en-US" dirty="0">
              <a:solidFill>
                <a:srgbClr val="5630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727D260-D94B-4F0A-A974-14FC6A07F553}"/>
              </a:ext>
            </a:extLst>
          </p:cNvPr>
          <p:cNvCxnSpPr>
            <a:cxnSpLocks/>
          </p:cNvCxnSpPr>
          <p:nvPr/>
        </p:nvCxnSpPr>
        <p:spPr>
          <a:xfrm>
            <a:off x="8776050" y="3480523"/>
            <a:ext cx="0" cy="2675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D4E9CED-1B8B-4F95-AD64-B0F6ADAEC481}"/>
              </a:ext>
            </a:extLst>
          </p:cNvPr>
          <p:cNvCxnSpPr>
            <a:cxnSpLocks/>
          </p:cNvCxnSpPr>
          <p:nvPr/>
        </p:nvCxnSpPr>
        <p:spPr>
          <a:xfrm>
            <a:off x="8801309" y="4136645"/>
            <a:ext cx="0" cy="2675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55F271C-87AC-4B53-A79A-1CFB205EB3D2}"/>
              </a:ext>
            </a:extLst>
          </p:cNvPr>
          <p:cNvCxnSpPr>
            <a:cxnSpLocks/>
          </p:cNvCxnSpPr>
          <p:nvPr/>
        </p:nvCxnSpPr>
        <p:spPr>
          <a:xfrm>
            <a:off x="8801309" y="4795530"/>
            <a:ext cx="0" cy="2675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FC23C6A-C4A5-4CBA-9A8E-491DCA2CB265}"/>
              </a:ext>
            </a:extLst>
          </p:cNvPr>
          <p:cNvCxnSpPr>
            <a:cxnSpLocks/>
          </p:cNvCxnSpPr>
          <p:nvPr/>
        </p:nvCxnSpPr>
        <p:spPr>
          <a:xfrm>
            <a:off x="8810545" y="5437933"/>
            <a:ext cx="0" cy="2675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E0788E8-290D-483E-91B4-B064168987C9}"/>
              </a:ext>
            </a:extLst>
          </p:cNvPr>
          <p:cNvCxnSpPr>
            <a:cxnSpLocks/>
          </p:cNvCxnSpPr>
          <p:nvPr/>
        </p:nvCxnSpPr>
        <p:spPr>
          <a:xfrm>
            <a:off x="8822313" y="6086792"/>
            <a:ext cx="0" cy="2675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989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FC49D0-53CC-46D2-BDD4-7D6E1570EFBC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9CBDD4-E123-4296-868C-F5381F6E2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46E2A1-5987-404C-8303-AFE8371DD052}"/>
              </a:ext>
            </a:extLst>
          </p:cNvPr>
          <p:cNvSpPr txBox="1"/>
          <p:nvPr/>
        </p:nvSpPr>
        <p:spPr>
          <a:xfrm>
            <a:off x="1856706" y="2743795"/>
            <a:ext cx="883920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각자의 알고리즘을 </a:t>
            </a:r>
            <a:endParaRPr lang="en-US" altLang="ko-KR" sz="6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/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작성해봅시다</a:t>
            </a:r>
            <a:r>
              <a:rPr lang="en-US" altLang="ko-KR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  <a:endParaRPr lang="ko-KR" altLang="en-US" sz="6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D5AFEB21-85CE-4219-BF50-825ABD23C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6415" y="-8542"/>
            <a:ext cx="828675" cy="168592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7B42201-5B57-49F8-9ACA-3E8E61081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5950" y="0"/>
            <a:ext cx="428625" cy="8763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0F6044A5-35FD-4288-9889-4C0DE6CAF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9072" y="0"/>
            <a:ext cx="828675" cy="127635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DE25174-1884-45F4-B962-FAA96FC132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01298" y="0"/>
            <a:ext cx="304800" cy="123825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A294E42C-9503-4D81-AF99-F6B91BD70D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4431" y="-8542"/>
            <a:ext cx="428625" cy="1895475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1BD3374-7918-40B1-8A21-43569591FD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06721" y="0"/>
            <a:ext cx="8286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03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3455</TotalTime>
  <Words>405</Words>
  <Application>Microsoft Office PowerPoint</Application>
  <PresentationFormat>와이드스크린</PresentationFormat>
  <Paragraphs>98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나눔스퀘어라운드OTF ExtraBold</vt:lpstr>
      <vt:lpstr>나눔스퀘어라운드 Bold</vt:lpstr>
      <vt:lpstr>맑은 고딕</vt:lpstr>
      <vt:lpstr>Arial</vt:lpstr>
      <vt:lpstr>나눔스퀘어라운드OTF Bold</vt:lpstr>
      <vt:lpstr>나눔스퀘어_ac</vt:lpstr>
      <vt:lpstr>나눔스퀘어라운드OTF Regular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zer544</dc:creator>
  <cp:lastModifiedBy>최수빈</cp:lastModifiedBy>
  <cp:revision>131</cp:revision>
  <cp:lastPrinted>2021-02-19T01:11:24Z</cp:lastPrinted>
  <dcterms:created xsi:type="dcterms:W3CDTF">2019-11-15T01:34:19Z</dcterms:created>
  <dcterms:modified xsi:type="dcterms:W3CDTF">2021-02-19T01:15:23Z</dcterms:modified>
</cp:coreProperties>
</file>